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488" r:id="rId2"/>
    <p:sldId id="489" r:id="rId3"/>
    <p:sldId id="390" r:id="rId4"/>
    <p:sldId id="394" r:id="rId5"/>
    <p:sldId id="450" r:id="rId6"/>
    <p:sldId id="395" r:id="rId7"/>
    <p:sldId id="396" r:id="rId8"/>
    <p:sldId id="400" r:id="rId9"/>
    <p:sldId id="490" r:id="rId10"/>
    <p:sldId id="451" r:id="rId11"/>
    <p:sldId id="397" r:id="rId12"/>
    <p:sldId id="403" r:id="rId13"/>
    <p:sldId id="402" r:id="rId14"/>
    <p:sldId id="491" r:id="rId15"/>
    <p:sldId id="398" r:id="rId16"/>
    <p:sldId id="401" r:id="rId17"/>
    <p:sldId id="399" r:id="rId18"/>
    <p:sldId id="404" r:id="rId19"/>
    <p:sldId id="492" r:id="rId20"/>
    <p:sldId id="461" r:id="rId21"/>
    <p:sldId id="465" r:id="rId22"/>
    <p:sldId id="466" r:id="rId23"/>
    <p:sldId id="469" r:id="rId24"/>
    <p:sldId id="474" r:id="rId25"/>
    <p:sldId id="478" r:id="rId26"/>
    <p:sldId id="479" r:id="rId27"/>
    <p:sldId id="487" r:id="rId28"/>
    <p:sldId id="480" r:id="rId29"/>
    <p:sldId id="481" r:id="rId30"/>
    <p:sldId id="485" r:id="rId3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BB747C-9C59-451E-9CC8-B14AC002DD04}">
          <p14:sldIdLst>
            <p14:sldId id="488"/>
            <p14:sldId id="489"/>
            <p14:sldId id="390"/>
            <p14:sldId id="394"/>
            <p14:sldId id="450"/>
            <p14:sldId id="395"/>
            <p14:sldId id="396"/>
            <p14:sldId id="400"/>
            <p14:sldId id="490"/>
          </p14:sldIdLst>
        </p14:section>
        <p14:section name="제목 없는 구역" id="{C48D64E6-6F43-4AB8-A229-CAE2C82D944C}">
          <p14:sldIdLst>
            <p14:sldId id="451"/>
            <p14:sldId id="397"/>
            <p14:sldId id="403"/>
            <p14:sldId id="402"/>
            <p14:sldId id="491"/>
            <p14:sldId id="398"/>
            <p14:sldId id="401"/>
            <p14:sldId id="399"/>
            <p14:sldId id="404"/>
            <p14:sldId id="492"/>
            <p14:sldId id="461"/>
            <p14:sldId id="465"/>
            <p14:sldId id="466"/>
            <p14:sldId id="469"/>
            <p14:sldId id="474"/>
            <p14:sldId id="478"/>
            <p14:sldId id="479"/>
            <p14:sldId id="487"/>
            <p14:sldId id="480"/>
            <p14:sldId id="481"/>
            <p14:sldId id="4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4" autoAdjust="0"/>
    <p:restoredTop sz="84206" autoAdjust="0"/>
  </p:normalViewPr>
  <p:slideViewPr>
    <p:cSldViewPr snapToGrid="0">
      <p:cViewPr varScale="1">
        <p:scale>
          <a:sx n="138" d="100"/>
          <a:sy n="138" d="100"/>
        </p:scale>
        <p:origin x="256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3513-5C60-4294-9F32-3405D6109B0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2473-D312-4EB3-8165-9D8C323CBC9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AF98-37D8-4304-9C10-5134230911F6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F77141-9383-4953-8CF9-05BE1347FE9B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DD66D-4202-4435-A01A-7907311F852F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7732E-DB4F-4FFD-910E-E3E8E979D6E4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9B3A2-0C25-4E4F-B0B7-00D176FE825E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CA340BFE-FB11-4CA4-ACBD-3854F5BE96E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5200" y="6505624"/>
            <a:ext cx="787130" cy="246884"/>
          </a:xfrm>
        </p:spPr>
        <p:txBody>
          <a:bodyPr/>
          <a:lstStyle>
            <a:lvl1pPr>
              <a:defRPr sz="1000"/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6500-A6F0-4D0F-9BD3-B30BA43177D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67CC-53D6-4A0C-9D8F-710F03EFF9F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C75D-6DF1-4919-B0E5-87502F2A4B78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53CF-8B4A-46A5-AE61-6E375A78AE9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D233-8DBA-4EDC-BEB9-5E4CC1F5BC4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BC28-DFA6-4065-BCAE-6E6B073D4C6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3626-793D-4522-BB4F-1C65D90975B4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6611C-49FC-44B8-9C35-0B0B1C20894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6" y="1085461"/>
            <a:ext cx="6276109" cy="4491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218" y="5334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MINST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17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합성곱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1" y="1748680"/>
            <a:ext cx="7956376" cy="35390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624" y="65216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900" dirty="0"/>
              <a:t>오일석</a:t>
            </a:r>
            <a:r>
              <a:rPr lang="en-US" altLang="ko-KR" sz="900" dirty="0"/>
              <a:t>, </a:t>
            </a:r>
            <a:r>
              <a:rPr lang="ko-KR" altLang="en-US" sz="900" dirty="0"/>
              <a:t>이진선</a:t>
            </a:r>
            <a:r>
              <a:rPr lang="en-US" altLang="ko-KR" sz="900" dirty="0"/>
              <a:t>, “</a:t>
            </a:r>
            <a:r>
              <a:rPr lang="ko-KR" altLang="en-US" sz="900" dirty="0" err="1"/>
              <a:t>파이썬으로</a:t>
            </a:r>
            <a:r>
              <a:rPr lang="ko-KR" altLang="en-US" sz="900" dirty="0"/>
              <a:t> 만드는 인공지능</a:t>
            </a:r>
            <a:r>
              <a:rPr lang="en-US" altLang="ko-KR" sz="900" dirty="0"/>
              <a:t>“ </a:t>
            </a:r>
            <a:r>
              <a:rPr lang="ko-KR" altLang="en-US" sz="900" dirty="0" err="1"/>
              <a:t>한빛아카데미</a:t>
            </a:r>
            <a:r>
              <a:rPr lang="en-US" altLang="ko-KR" sz="9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4951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0" y="965915"/>
            <a:ext cx="3787968" cy="276536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09" y="1428866"/>
            <a:ext cx="3008735" cy="21417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" y="3838900"/>
            <a:ext cx="3524714" cy="26667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5431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http://deeplearning.stanford.edu/wiki/index.php/Feature_extraction_using_convolution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05833"/>
              </p:ext>
            </p:extLst>
          </p:nvPr>
        </p:nvGraphicFramePr>
        <p:xfrm>
          <a:off x="6995557" y="316346"/>
          <a:ext cx="16132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736">
                  <a:extLst>
                    <a:ext uri="{9D8B030D-6E8A-4147-A177-3AD203B41FA5}">
                      <a16:colId xmlns="" xmlns:a16="http://schemas.microsoft.com/office/drawing/2014/main" val="2364284307"/>
                    </a:ext>
                  </a:extLst>
                </a:gridCol>
                <a:gridCol w="537736">
                  <a:extLst>
                    <a:ext uri="{9D8B030D-6E8A-4147-A177-3AD203B41FA5}">
                      <a16:colId xmlns="" xmlns:a16="http://schemas.microsoft.com/office/drawing/2014/main" val="816906007"/>
                    </a:ext>
                  </a:extLst>
                </a:gridCol>
                <a:gridCol w="537736">
                  <a:extLst>
                    <a:ext uri="{9D8B030D-6E8A-4147-A177-3AD203B41FA5}">
                      <a16:colId xmlns="" xmlns:a16="http://schemas.microsoft.com/office/drawing/2014/main" val="296570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98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474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442046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64550" y="22056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17384" y="4291652"/>
            <a:ext cx="3036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Stride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필터를 </a:t>
            </a:r>
            <a:r>
              <a:rPr lang="ko-KR" altLang="en-US" dirty="0"/>
              <a:t>순회하는 </a:t>
            </a:r>
            <a:r>
              <a:rPr lang="ko-KR" altLang="en-US" dirty="0" smtClean="0"/>
              <a:t>간격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94957" y="1118304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Stride가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6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합성곱의</a:t>
            </a:r>
            <a:r>
              <a:rPr lang="ko-KR" altLang="en-US" dirty="0" smtClean="0"/>
              <a:t> 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170365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Feature Map</a:t>
            </a:r>
            <a:r>
              <a:rPr lang="ko-KR" altLang="en-US" sz="1800" dirty="0" smtClean="0"/>
              <a:t>의 크기는 입력 데이터의 크기보다 작음</a:t>
            </a:r>
          </a:p>
          <a:p>
            <a:pPr lvl="1"/>
            <a:r>
              <a:rPr lang="en-US" altLang="ko-KR" sz="1600" dirty="0" smtClean="0"/>
              <a:t>100</a:t>
            </a:r>
            <a:r>
              <a:rPr lang="ko-KR" altLang="en-US" sz="1600" dirty="0" smtClean="0"/>
              <a:t>개의 층이 있다면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의 크기는 매우 작아짐</a:t>
            </a:r>
            <a:endParaRPr lang="en-US" altLang="ko-KR" sz="1600" dirty="0" smtClean="0"/>
          </a:p>
          <a:p>
            <a:r>
              <a:rPr lang="ko-KR" altLang="en-US" sz="1800" dirty="0" smtClean="0"/>
              <a:t>모서리의 특징을 잃어 버릴 수 있음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모서리의 경우 중앙에 비해서 </a:t>
            </a:r>
            <a:r>
              <a:rPr lang="en-US" altLang="ko-KR" sz="1600" dirty="0" smtClean="0"/>
              <a:t>filter</a:t>
            </a:r>
            <a:r>
              <a:rPr lang="ko-KR" altLang="en-US" sz="1600" dirty="0" smtClean="0"/>
              <a:t>가 적게 적용됨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예를 들어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왼쪽 위 모서리의 픽셀의 경우 </a:t>
            </a:r>
            <a:r>
              <a:rPr lang="en-US" altLang="ko-KR" sz="1600" dirty="0" smtClean="0"/>
              <a:t>filter</a:t>
            </a:r>
            <a:r>
              <a:rPr lang="ko-KR" altLang="en-US" sz="1600" dirty="0" smtClean="0"/>
              <a:t>가 한 번만 적용되지만 중앙은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번 적용됨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" y="3043243"/>
            <a:ext cx="8648700" cy="31788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926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https://engmrk.com/convolutional-neural-network-3/</a:t>
            </a:r>
          </a:p>
        </p:txBody>
      </p:sp>
    </p:spTree>
    <p:extLst>
      <p:ext uri="{BB962C8B-B14F-4D97-AF65-F5344CB8AC3E}">
        <p14:creationId xmlns:p14="http://schemas.microsoft.com/office/powerpoint/2010/main" val="34461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패딩 </a:t>
            </a:r>
            <a:r>
              <a:rPr lang="en-US" altLang="ko-KR" dirty="0" smtClean="0"/>
              <a:t>(Padding)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400" dirty="0" smtClean="0"/>
              <a:t>입력 </a:t>
            </a:r>
            <a:r>
              <a:rPr lang="ko-KR" altLang="en-US" sz="2400" dirty="0"/>
              <a:t>데이터의 외각에 지정된 픽셀만큼 특정 값으로 채워 </a:t>
            </a:r>
            <a:r>
              <a:rPr lang="ko-KR" altLang="en-US" sz="2400" dirty="0" smtClean="0"/>
              <a:t>넣음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148" name="Picture 4" descr="Zero Padding -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" y="1564191"/>
            <a:ext cx="8243878" cy="45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2926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https://engmrk.com/convolutional-neural-network-3/</a:t>
            </a:r>
          </a:p>
        </p:txBody>
      </p:sp>
    </p:spTree>
    <p:extLst>
      <p:ext uri="{BB962C8B-B14F-4D97-AF65-F5344CB8AC3E}">
        <p14:creationId xmlns:p14="http://schemas.microsoft.com/office/powerpoint/2010/main" val="234557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 연결성과 가중치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1800" dirty="0"/>
              <a:t>부분 연결성</a:t>
            </a:r>
            <a:endParaRPr lang="en-US" altLang="ko-KR" sz="1800" dirty="0"/>
          </a:p>
          <a:p>
            <a:pPr lvl="1" algn="just">
              <a:lnSpc>
                <a:spcPct val="10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6-9]</a:t>
            </a:r>
            <a:r>
              <a:rPr lang="ko-KR" altLang="en-US" sz="1600" dirty="0"/>
              <a:t>에서는 오른쪽 층의 </a:t>
            </a:r>
            <a:r>
              <a:rPr lang="ko-KR" altLang="en-US" sz="1600" dirty="0" err="1"/>
              <a:t>노드는</a:t>
            </a:r>
            <a:r>
              <a:rPr lang="ko-KR" altLang="en-US" sz="1600" dirty="0"/>
              <a:t> 왼쪽 층의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개하고만 연결된 부분 연결성</a:t>
            </a:r>
            <a:endParaRPr lang="en-US" altLang="ko-KR" sz="1600" dirty="0"/>
          </a:p>
          <a:p>
            <a:pPr lvl="1" algn="just">
              <a:lnSpc>
                <a:spcPct val="100000"/>
              </a:lnSpc>
            </a:pPr>
            <a:r>
              <a:rPr lang="ko-KR" altLang="en-US" sz="1600" dirty="0"/>
              <a:t>두 층의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개수를 </a:t>
            </a:r>
            <a:r>
              <a:rPr lang="en-US" altLang="ko-KR" sz="1600" dirty="0"/>
              <a:t>n</a:t>
            </a:r>
            <a:r>
              <a:rPr lang="en-US" altLang="ko-KR" sz="1600" baseline="-250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n</a:t>
            </a:r>
            <a:r>
              <a:rPr lang="en-US" altLang="ko-KR" sz="1600" baseline="-25000" dirty="0"/>
              <a:t>2</a:t>
            </a:r>
            <a:r>
              <a:rPr lang="ko-KR" altLang="en-US" sz="1600" dirty="0"/>
              <a:t>라 하고 </a:t>
            </a:r>
            <a:r>
              <a:rPr lang="ko-KR" altLang="en-US" sz="1600" dirty="0" err="1"/>
              <a:t>커널</a:t>
            </a:r>
            <a:r>
              <a:rPr lang="ko-KR" altLang="en-US" sz="1600" dirty="0"/>
              <a:t> 크기를 </a:t>
            </a:r>
            <a:r>
              <a:rPr lang="en-US" altLang="ko-KR" sz="1600" dirty="0"/>
              <a:t>h</a:t>
            </a:r>
            <a:r>
              <a:rPr lang="ko-KR" altLang="en-US" sz="1600" dirty="0"/>
              <a:t>라 하면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신경망은 </a:t>
            </a:r>
            <a:r>
              <a:rPr lang="en-US" altLang="ko-KR" sz="1600" dirty="0"/>
              <a:t>h*n</a:t>
            </a:r>
            <a:r>
              <a:rPr lang="en-US" altLang="ko-KR" sz="1600" baseline="-25000" dirty="0"/>
              <a:t>2</a:t>
            </a:r>
            <a:r>
              <a:rPr lang="ko-KR" altLang="en-US" sz="1600" dirty="0"/>
              <a:t>개의 에지 가짐</a:t>
            </a:r>
            <a:r>
              <a:rPr lang="en-US" altLang="ko-KR" sz="1600" dirty="0"/>
              <a:t>(FC</a:t>
            </a:r>
            <a:r>
              <a:rPr lang="ko-KR" altLang="en-US" sz="1600" dirty="0"/>
              <a:t>는 </a:t>
            </a:r>
            <a:r>
              <a:rPr lang="en-US" altLang="ko-KR" sz="1600" dirty="0"/>
              <a:t>n</a:t>
            </a:r>
            <a:r>
              <a:rPr lang="en-US" altLang="ko-KR" sz="1600" baseline="-25000" dirty="0"/>
              <a:t>1</a:t>
            </a:r>
            <a:r>
              <a:rPr lang="en-US" altLang="ko-KR" sz="1600" dirty="0"/>
              <a:t>*n</a:t>
            </a:r>
            <a:r>
              <a:rPr lang="en-US" altLang="ko-KR" sz="1600" baseline="-25000" dirty="0"/>
              <a:t>2</a:t>
            </a:r>
            <a:r>
              <a:rPr lang="ko-KR" altLang="en-US" sz="1600" dirty="0"/>
              <a:t>개 에지</a:t>
            </a:r>
            <a:r>
              <a:rPr lang="en-US" altLang="ko-KR" sz="1600" dirty="0"/>
              <a:t>)</a:t>
            </a:r>
          </a:p>
          <a:p>
            <a:pPr algn="just">
              <a:lnSpc>
                <a:spcPct val="100000"/>
              </a:lnSpc>
            </a:pPr>
            <a:r>
              <a:rPr lang="ko-KR" altLang="en-US" sz="1800" dirty="0"/>
              <a:t>가중치 공유</a:t>
            </a:r>
            <a:endParaRPr lang="en-US" altLang="ko-KR" sz="1800" dirty="0"/>
          </a:p>
          <a:p>
            <a:pPr lvl="1" algn="just">
              <a:lnSpc>
                <a:spcPct val="100000"/>
              </a:lnSpc>
            </a:pPr>
            <a:r>
              <a:rPr lang="ko-KR" altLang="en-US" sz="1600" dirty="0"/>
              <a:t>에지는 </a:t>
            </a:r>
            <a:r>
              <a:rPr lang="en-US" altLang="ko-KR" sz="1600" dirty="0"/>
              <a:t>h*n</a:t>
            </a:r>
            <a:r>
              <a:rPr lang="en-US" altLang="ko-KR" sz="1600" baseline="-25000" dirty="0"/>
              <a:t>2</a:t>
            </a:r>
            <a:r>
              <a:rPr lang="ko-KR" altLang="en-US" sz="1600" dirty="0"/>
              <a:t>개이지만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가중치를 공유하기 때문에 </a:t>
            </a:r>
            <a:r>
              <a:rPr lang="ko-KR" altLang="en-US" sz="1600" dirty="0">
                <a:sym typeface="Wingdings" panose="05000000000000000000" pitchFamily="2" charset="2"/>
              </a:rPr>
              <a:t>가중치는 </a:t>
            </a:r>
            <a:r>
              <a:rPr lang="en-US" altLang="ko-KR" sz="1600" dirty="0">
                <a:sym typeface="Wingdings" panose="05000000000000000000" pitchFamily="2" charset="2"/>
              </a:rPr>
              <a:t>h</a:t>
            </a:r>
            <a:r>
              <a:rPr lang="ko-KR" altLang="en-US" sz="1600" dirty="0">
                <a:sym typeface="Wingdings" panose="05000000000000000000" pitchFamily="2" charset="2"/>
              </a:rPr>
              <a:t>개에 불과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 algn="just">
              <a:lnSpc>
                <a:spcPct val="10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sym typeface="Wingdings" panose="05000000000000000000" pitchFamily="2" charset="2"/>
              </a:rPr>
              <a:t>차원 영상에서 </a:t>
            </a:r>
            <a:r>
              <a:rPr lang="en-US" altLang="ko-KR" sz="1600" dirty="0">
                <a:sym typeface="Wingdings" panose="05000000000000000000" pitchFamily="2" charset="2"/>
              </a:rPr>
              <a:t>h*h </a:t>
            </a:r>
            <a:r>
              <a:rPr lang="ko-KR" altLang="en-US" sz="1600" dirty="0" err="1">
                <a:sym typeface="Wingdings" panose="05000000000000000000" pitchFamily="2" charset="2"/>
              </a:rPr>
              <a:t>커널을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k’</a:t>
            </a:r>
            <a:r>
              <a:rPr lang="ko-KR" altLang="en-US" sz="1600" dirty="0">
                <a:sym typeface="Wingdings" panose="05000000000000000000" pitchFamily="2" charset="2"/>
              </a:rPr>
              <a:t>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사용하는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경우 </a:t>
            </a:r>
            <a:r>
              <a:rPr lang="en-US" altLang="ko-KR" sz="1600" dirty="0">
                <a:sym typeface="Wingdings" panose="05000000000000000000" pitchFamily="2" charset="2"/>
              </a:rPr>
              <a:t>h*h*k’</a:t>
            </a:r>
            <a:r>
              <a:rPr lang="ko-KR" altLang="en-US" sz="1600" dirty="0">
                <a:sym typeface="Wingdings" panose="05000000000000000000" pitchFamily="2" charset="2"/>
              </a:rPr>
              <a:t>개의 가중치 </a:t>
            </a:r>
            <a:r>
              <a:rPr lang="en-US" altLang="ko-KR" sz="1600" dirty="0">
                <a:sym typeface="Wingdings" panose="05000000000000000000" pitchFamily="2" charset="2"/>
              </a:rPr>
              <a:t> </a:t>
            </a:r>
            <a:r>
              <a:rPr lang="ko-KR" altLang="en-US" sz="1600" dirty="0">
                <a:sym typeface="Wingdings" panose="05000000000000000000" pitchFamily="2" charset="2"/>
              </a:rPr>
              <a:t>학습으로 </a:t>
            </a:r>
            <a:r>
              <a:rPr lang="ko-KR" altLang="en-US" sz="1600" dirty="0" err="1">
                <a:sym typeface="Wingdings" panose="05000000000000000000" pitchFamily="2" charset="2"/>
              </a:rPr>
              <a:t>알아내야할</a:t>
            </a:r>
            <a:r>
              <a:rPr lang="ko-KR" altLang="en-US" sz="1600" dirty="0">
                <a:sym typeface="Wingdings" panose="05000000000000000000" pitchFamily="2" charset="2"/>
              </a:rPr>
              <a:t> 매개변수가 대폭 줄어듦</a:t>
            </a:r>
            <a:endParaRPr lang="en-US" altLang="ko-KR" sz="1600" dirty="0"/>
          </a:p>
          <a:p>
            <a:pPr algn="just">
              <a:lnSpc>
                <a:spcPct val="100000"/>
              </a:lnSpc>
            </a:pP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62" y="3291219"/>
            <a:ext cx="4104456" cy="33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이미지의 채널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컬러 사진은 </a:t>
            </a:r>
            <a:r>
              <a:rPr lang="ko-KR" altLang="en-US" dirty="0" smtClean="0"/>
              <a:t>각 </a:t>
            </a:r>
            <a:r>
              <a:rPr lang="ko-KR" altLang="en-US" dirty="0"/>
              <a:t>픽셀을 RGB 3개의 실수로 표현한 3차원 데이터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68" y="1942630"/>
            <a:ext cx="6985457" cy="44783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129" y="65216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https://en.wikipedia.org/wiki/Channel_(digital_image)</a:t>
            </a:r>
          </a:p>
        </p:txBody>
      </p:sp>
    </p:spTree>
    <p:extLst>
      <p:ext uri="{BB962C8B-B14F-4D97-AF65-F5344CB8AC3E}">
        <p14:creationId xmlns:p14="http://schemas.microsoft.com/office/powerpoint/2010/main" val="137765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멀티 채널 입력 데이터에 필터를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122" name="Picture 2" descr="멀티 채널 입력 데이터에 필터를 적용한 합성곱 계산 절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65" y="1064829"/>
            <a:ext cx="5177227" cy="54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3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(Pooling)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88424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/>
              <a:t>레이어의 출력 데이터를 입력으로 받아서 출력 데이터</a:t>
            </a:r>
            <a:r>
              <a:rPr lang="en-US" altLang="ko-KR" dirty="0" smtClean="0"/>
              <a:t>(Feature </a:t>
            </a:r>
            <a:r>
              <a:rPr lang="en-US" altLang="ko-KR" dirty="0"/>
              <a:t>Map)</a:t>
            </a:r>
            <a:r>
              <a:rPr lang="ko-KR" altLang="en-US" dirty="0"/>
              <a:t>의 크기를 </a:t>
            </a:r>
            <a:r>
              <a:rPr lang="ko-KR" altLang="en-US" dirty="0" smtClean="0"/>
              <a:t>줄임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가중치 개수 줄임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170" name="Picture 2" descr="Pooling 예제: Max Pooling, Average 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0" y="2001795"/>
            <a:ext cx="5029094" cy="30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9" y="6337152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http://taewan.kim/post/cnn</a:t>
            </a:r>
            <a:r>
              <a:rPr lang="ko-KR" altLang="en-US" sz="900" dirty="0" smtClean="0"/>
              <a:t>/</a:t>
            </a:r>
            <a:endParaRPr lang="en-US" altLang="ko-KR" sz="900" dirty="0" smtClean="0"/>
          </a:p>
          <a:p>
            <a:r>
              <a:rPr lang="en-US" altLang="ko-KR" sz="900" dirty="0"/>
              <a:t>https://cs231n.github.io/convolutional-networks/</a:t>
            </a:r>
            <a:endParaRPr lang="ko-KR" altLang="en-US" sz="900" dirty="0"/>
          </a:p>
        </p:txBody>
      </p:sp>
      <p:pic>
        <p:nvPicPr>
          <p:cNvPr id="7172" name="Picture 4" descr="https://cs231n.github.io/assets/cnn/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43" y="2204662"/>
            <a:ext cx="3776696" cy="29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3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다운샘플링</a:t>
            </a:r>
            <a:r>
              <a:rPr lang="ko-KR" altLang="en-US" dirty="0" smtClean="0"/>
              <a:t> 전략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조밀한 특성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smtClean="0"/>
              <a:t>만든 다음 </a:t>
            </a:r>
            <a:r>
              <a:rPr lang="ko-KR" altLang="en-US" dirty="0"/>
              <a:t>작은 패치에 대해서 최대로 활성화된 특성을 고름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특성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각 타일에서 어떤 패턴이나 개념의 존재 여부를 인코딩하는 경향이 있으므로 특성의 평균값보다 여러 특성 중 최댓값을 사용하는 것이 더 유용함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큰 </a:t>
            </a:r>
            <a:r>
              <a:rPr lang="ko-KR" altLang="en-US" dirty="0" err="1" smtClean="0"/>
              <a:t>스트라이드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입력에 대해 듬성듬성 윈도우를 슬라이딩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특성 정보를 놓치거나 희석시킬 수 있음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221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특징을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" y="1036085"/>
            <a:ext cx="7740352" cy="2699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9" y="3984128"/>
            <a:ext cx="8172400" cy="25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50" y="559721"/>
            <a:ext cx="4383714" cy="2645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2" y="448026"/>
            <a:ext cx="4094462" cy="30779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9321" y="8340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28x28 </a:t>
            </a:r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1666" y="3474151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28x28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1" y="134702"/>
            <a:ext cx="266737" cy="2667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169" y="0"/>
            <a:ext cx="952633" cy="9526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49194" y="10698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100x100 </a:t>
            </a:r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604915" y="1072603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21156" y="1336964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11271" y="1654216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56328" y="1965944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090160" y="2287763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01385" y="2591855"/>
            <a:ext cx="205397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89492" y="1336963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34549" y="1601324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05733" y="1854822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91336" y="2139147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75140" y="2386279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094251" y="2672419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094250" y="2897772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927" y="3588327"/>
            <a:ext cx="4557496" cy="297424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207800" y="4315688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884939" y="4580049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573212" y="4843287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254557" y="5092669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4" y="3738512"/>
            <a:ext cx="4337381" cy="294875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725148" y="4688648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468838" y="4958812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184819" y="5208192"/>
            <a:ext cx="509885" cy="264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094250" y="3225656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100x100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정규화</a:t>
            </a:r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1711" y="3903624"/>
            <a:ext cx="1292222" cy="130456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336" y="3841199"/>
            <a:ext cx="1374032" cy="14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특징맵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시각화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56"/>
            <a:ext cx="9144000" cy="2509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8422"/>
            <a:ext cx="9144000" cy="32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1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err="1"/>
              <a:t>딥러닝의</a:t>
            </a:r>
            <a:r>
              <a:rPr lang="ko-KR" altLang="en-US" dirty="0"/>
              <a:t> 전략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충분히 큰 신경망 구조를 사용하되</a:t>
            </a:r>
            <a:r>
              <a:rPr lang="en-US" altLang="ko-KR" dirty="0"/>
              <a:t>, </a:t>
            </a:r>
            <a:r>
              <a:rPr lang="ko-KR" altLang="en-US" dirty="0"/>
              <a:t>다양한 규제 기법을 적용하여 과잉 적합을 방지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/>
              <a:t>앙상블</a:t>
            </a:r>
            <a:r>
              <a:rPr lang="en-US" altLang="ko-KR" dirty="0"/>
              <a:t>, </a:t>
            </a:r>
            <a:r>
              <a:rPr lang="ko-KR" altLang="en-US" dirty="0"/>
              <a:t>배치 정규화 등의 다양한 규제 기법이 있음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936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/>
              <a:t>과잉 적합을 방지하는 가장 확실한 방법은 큰 훈련 집합 사용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5-14]</a:t>
            </a:r>
            <a:r>
              <a:rPr lang="ko-KR" altLang="en-US" dirty="0"/>
              <a:t>는 데이터가 커지면 과잉 적합이 자연스럽게 사라지는 현상 예시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ko-KR" altLang="en-US" dirty="0"/>
              <a:t>대부분 상황에서 데이터를 늘리는 일은 많은 비용이 소요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ko-KR" altLang="en-US" dirty="0" err="1"/>
              <a:t>딥러닝에서는</a:t>
            </a:r>
            <a:r>
              <a:rPr lang="ko-KR" altLang="en-US" dirty="0"/>
              <a:t> 주어진 데이터를 인위적으로 늘리는 데이터 증대</a:t>
            </a:r>
            <a:r>
              <a:rPr lang="en-US" altLang="ko-KR" baseline="-25000" dirty="0"/>
              <a:t>data augmentation</a:t>
            </a:r>
            <a:r>
              <a:rPr lang="ko-KR" altLang="en-US" dirty="0"/>
              <a:t>를 적용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/>
              <a:t>영상을 이동</a:t>
            </a:r>
            <a:r>
              <a:rPr lang="en-US" altLang="ko-KR" dirty="0"/>
              <a:t>, </a:t>
            </a:r>
            <a:r>
              <a:rPr lang="ko-KR" altLang="en-US" dirty="0"/>
              <a:t>회전 또는 좌우 반전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/>
              <a:t>명암 조정 등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 err="1"/>
              <a:t>텐서플로는</a:t>
            </a:r>
            <a:r>
              <a:rPr lang="ko-KR" altLang="en-US" dirty="0"/>
              <a:t> 훌륭한 함수 제공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9" y="1954003"/>
            <a:ext cx="6264696" cy="23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73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5" y="908720"/>
            <a:ext cx="6281233" cy="2838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5" y="3962875"/>
            <a:ext cx="6674321" cy="26554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04248" y="4551941"/>
            <a:ext cx="19442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0000FF"/>
                </a:solidFill>
              </a:rPr>
              <a:t>다양한 변형을 위한 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0000FF"/>
                </a:solidFill>
              </a:rPr>
              <a:t>많은 종류의 매개변수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4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드롭아웃</a:t>
            </a:r>
            <a:r>
              <a:rPr lang="en-US" altLang="ko-KR" baseline="-25000" dirty="0"/>
              <a:t>dropout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일정 비율의 가중치를 임의로 선택하여 불능으로 만들고 학습하는 규제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불능이 될 에지는 </a:t>
            </a:r>
            <a:r>
              <a:rPr lang="ko-KR" altLang="en-US" dirty="0" err="1"/>
              <a:t>샘플마다</a:t>
            </a:r>
            <a:r>
              <a:rPr lang="ko-KR" altLang="en-US" dirty="0"/>
              <a:t> 독립적으로 정하는데 </a:t>
            </a:r>
            <a:r>
              <a:rPr lang="ko-KR" altLang="en-US" dirty="0" err="1"/>
              <a:t>난수를</a:t>
            </a:r>
            <a:r>
              <a:rPr lang="ko-KR" altLang="en-US" dirty="0"/>
              <a:t> 이용하여 </a:t>
            </a:r>
            <a:r>
              <a:rPr lang="ko-KR" altLang="en-US" dirty="0" err="1"/>
              <a:t>랜덤하게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6-2]~[</a:t>
            </a:r>
            <a:r>
              <a:rPr lang="ko-KR" altLang="en-US" dirty="0"/>
              <a:t>프로그램 </a:t>
            </a:r>
            <a:r>
              <a:rPr lang="en-US" altLang="ko-KR" dirty="0"/>
              <a:t>6-8]</a:t>
            </a:r>
            <a:r>
              <a:rPr lang="ko-KR" altLang="en-US" dirty="0"/>
              <a:t>에서 이미 적용함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40968"/>
            <a:ext cx="7452320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3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과잉 적합에서는 가중치 값이 아주 큰 현상이 나타남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가중치</a:t>
            </a:r>
            <a:r>
              <a:rPr lang="en-US" altLang="ko-KR" dirty="0"/>
              <a:t> </a:t>
            </a:r>
            <a:r>
              <a:rPr lang="ko-KR" altLang="en-US" dirty="0"/>
              <a:t>감쇠</a:t>
            </a:r>
            <a:r>
              <a:rPr lang="en-US" altLang="ko-KR" baseline="-25000" dirty="0"/>
              <a:t>weight decay</a:t>
            </a:r>
            <a:r>
              <a:rPr lang="ko-KR" altLang="en-US" dirty="0"/>
              <a:t>는 성능을 유지한 채로 가중치 크기를 낮추는 규제 기법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6" y="1712910"/>
            <a:ext cx="8645744" cy="283678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7225226" y="3739376"/>
            <a:ext cx="394774" cy="65615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67418" y="4308522"/>
            <a:ext cx="2592288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y=</a:t>
            </a:r>
            <a:r>
              <a:rPr lang="en-US" altLang="ko-KR" sz="1400" dirty="0">
                <a:solidFill>
                  <a:srgbClr val="FF0000"/>
                </a:solidFill>
              </a:rPr>
              <a:t>1005.7</a:t>
            </a:r>
            <a:r>
              <a:rPr lang="en-US" altLang="ko-KR" sz="1400" dirty="0">
                <a:solidFill>
                  <a:srgbClr val="0000FF"/>
                </a:solidFill>
              </a:rPr>
              <a:t>x</a:t>
            </a:r>
            <a:r>
              <a:rPr lang="en-US" altLang="ko-KR" sz="1400" baseline="30000" dirty="0">
                <a:solidFill>
                  <a:srgbClr val="0000FF"/>
                </a:solidFill>
              </a:rPr>
              <a:t>12</a:t>
            </a:r>
            <a:r>
              <a:rPr lang="en-US" altLang="ko-KR" sz="1400" dirty="0">
                <a:solidFill>
                  <a:srgbClr val="0000FF"/>
                </a:solidFill>
              </a:rPr>
              <a:t>-</a:t>
            </a:r>
            <a:r>
              <a:rPr lang="en-US" altLang="ko-KR" sz="1400" dirty="0">
                <a:solidFill>
                  <a:srgbClr val="FF0000"/>
                </a:solidFill>
              </a:rPr>
              <a:t>27774.4</a:t>
            </a:r>
            <a:r>
              <a:rPr lang="en-US" altLang="ko-KR" sz="1400" dirty="0">
                <a:solidFill>
                  <a:srgbClr val="0000FF"/>
                </a:solidFill>
              </a:rPr>
              <a:t>x</a:t>
            </a:r>
            <a:r>
              <a:rPr lang="en-US" altLang="ko-KR" sz="1400" baseline="30000" dirty="0">
                <a:solidFill>
                  <a:srgbClr val="0000FF"/>
                </a:solidFill>
              </a:rPr>
              <a:t>11</a:t>
            </a:r>
            <a:r>
              <a:rPr lang="en-US" altLang="ko-KR" sz="1400" dirty="0">
                <a:solidFill>
                  <a:srgbClr val="0000FF"/>
                </a:solidFill>
              </a:rPr>
              <a:t>+…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99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  <a:r>
              <a:rPr lang="en-US" altLang="ko-KR" dirty="0"/>
              <a:t>(</a:t>
            </a:r>
            <a:r>
              <a:rPr lang="ko-KR" altLang="en-US" dirty="0"/>
              <a:t>평균제곱오차 </a:t>
            </a:r>
            <a:r>
              <a:rPr lang="en-US" altLang="ko-KR" dirty="0"/>
              <a:t>MSE)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가중치</a:t>
            </a:r>
            <a:r>
              <a:rPr lang="en-US" altLang="ko-KR" dirty="0"/>
              <a:t> </a:t>
            </a:r>
            <a:r>
              <a:rPr lang="ko-KR" altLang="en-US" dirty="0"/>
              <a:t>감쇠를 적용한 </a:t>
            </a:r>
            <a:r>
              <a:rPr lang="en-US" altLang="ko-KR" dirty="0"/>
              <a:t>MSE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2" y="1699442"/>
            <a:ext cx="3883893" cy="600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5" y="3447182"/>
            <a:ext cx="6471584" cy="2664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343" y="2836220"/>
            <a:ext cx="2725235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L1 </a:t>
            </a:r>
            <a:r>
              <a:rPr lang="ko-KR" altLang="en-US" sz="1400" dirty="0">
                <a:solidFill>
                  <a:srgbClr val="0000FF"/>
                </a:solidFill>
              </a:rPr>
              <a:t>가중치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감쇠 또는 </a:t>
            </a:r>
            <a:r>
              <a:rPr lang="ko-KR" altLang="en-US" sz="1400" dirty="0" err="1">
                <a:solidFill>
                  <a:srgbClr val="0000FF"/>
                </a:solidFill>
              </a:rPr>
              <a:t>라소</a:t>
            </a:r>
            <a:r>
              <a:rPr lang="ko-KR" altLang="en-US" sz="1400" dirty="0">
                <a:solidFill>
                  <a:srgbClr val="0000FF"/>
                </a:solidFill>
              </a:rPr>
              <a:t> 규제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357323" y="3261280"/>
            <a:ext cx="307467" cy="72605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28847" y="4438578"/>
            <a:ext cx="2725235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L2 </a:t>
            </a:r>
            <a:r>
              <a:rPr lang="ko-KR" altLang="en-US" sz="1400" dirty="0">
                <a:solidFill>
                  <a:srgbClr val="0000FF"/>
                </a:solidFill>
              </a:rPr>
              <a:t>가중치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감쇠 또는 리지 규제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861379" y="4888796"/>
            <a:ext cx="218650" cy="5592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20925" y="3018300"/>
            <a:ext cx="93610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규제 항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99467" y="3359627"/>
            <a:ext cx="508595" cy="2461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99467" y="3359627"/>
            <a:ext cx="508595" cy="16921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4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L1</a:t>
            </a:r>
            <a:r>
              <a:rPr lang="ko-KR" altLang="en-US" dirty="0"/>
              <a:t> </a:t>
            </a:r>
            <a:r>
              <a:rPr lang="ko-KR" altLang="en-US" dirty="0" smtClean="0"/>
              <a:t>규제와 </a:t>
            </a:r>
            <a:r>
              <a:rPr lang="en-US" altLang="ko-KR" dirty="0" smtClean="0"/>
              <a:t>L2 </a:t>
            </a:r>
            <a:r>
              <a:rPr lang="ko-KR" altLang="en-US" dirty="0" smtClean="0"/>
              <a:t>규제의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26" name="Picture 2" descr="L1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8" y="1093827"/>
            <a:ext cx="5714534" cy="208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5" y="3179719"/>
            <a:ext cx="4397375" cy="31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50" y="3459916"/>
            <a:ext cx="3795536" cy="28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827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https://shwksl101.github.io/ml/dl/2019/01/27/L1_L2_regularization.html</a:t>
            </a:r>
          </a:p>
        </p:txBody>
      </p:sp>
    </p:spTree>
    <p:extLst>
      <p:ext uri="{BB962C8B-B14F-4D97-AF65-F5344CB8AC3E}">
        <p14:creationId xmlns:p14="http://schemas.microsoft.com/office/powerpoint/2010/main" val="4089314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가중치 감쇠를 위한 </a:t>
            </a:r>
            <a:r>
              <a:rPr lang="ko-KR" altLang="en-US" dirty="0" err="1"/>
              <a:t>텐서플로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세 가지 매개변수</a:t>
            </a:r>
            <a:endParaRPr lang="en-US" altLang="ko-KR" dirty="0"/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Kernel_regularizer</a:t>
            </a:r>
            <a:r>
              <a:rPr lang="en-US" altLang="ko-KR" dirty="0"/>
              <a:t>(</a:t>
            </a:r>
            <a:r>
              <a:rPr lang="ko-KR" altLang="en-US" dirty="0"/>
              <a:t>가중치에 적용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Bias_regularizer</a:t>
            </a:r>
            <a:r>
              <a:rPr lang="en-US" altLang="ko-KR" dirty="0"/>
              <a:t>(</a:t>
            </a:r>
            <a:r>
              <a:rPr lang="ko-KR" altLang="en-US" dirty="0"/>
              <a:t>바이어스에 적용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Activity_regularizer</a:t>
            </a:r>
            <a:r>
              <a:rPr lang="en-US" altLang="ko-KR" dirty="0"/>
              <a:t>(</a:t>
            </a:r>
            <a:r>
              <a:rPr lang="ko-KR" altLang="en-US" dirty="0"/>
              <a:t>활성 함수 결과에 적용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적용</a:t>
            </a:r>
            <a:r>
              <a:rPr lang="en-US" altLang="ko-KR" dirty="0"/>
              <a:t> </a:t>
            </a:r>
            <a:r>
              <a:rPr lang="ko-KR" altLang="en-US" dirty="0" smtClean="0"/>
              <a:t>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32335"/>
            <a:ext cx="7505700" cy="1038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39952" y="4879688"/>
            <a:ext cx="423740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가중치에 </a:t>
            </a:r>
            <a:r>
              <a:rPr lang="en-US" altLang="ko-KR" sz="1400" dirty="0">
                <a:solidFill>
                  <a:srgbClr val="0000FF"/>
                </a:solidFill>
              </a:rPr>
              <a:t>L2, </a:t>
            </a:r>
            <a:r>
              <a:rPr lang="ko-KR" altLang="en-US" sz="1400" dirty="0">
                <a:solidFill>
                  <a:srgbClr val="0000FF"/>
                </a:solidFill>
              </a:rPr>
              <a:t>활성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 결과에 </a:t>
            </a:r>
            <a:r>
              <a:rPr lang="en-US" altLang="ko-KR" sz="1400" dirty="0">
                <a:solidFill>
                  <a:srgbClr val="0000FF"/>
                </a:solidFill>
              </a:rPr>
              <a:t>L1 </a:t>
            </a:r>
            <a:r>
              <a:rPr lang="ko-KR" altLang="en-US" sz="1400" dirty="0">
                <a:solidFill>
                  <a:srgbClr val="0000FF"/>
                </a:solidFill>
              </a:rPr>
              <a:t>적용하라는 지시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(</a:t>
            </a:r>
            <a:r>
              <a:rPr lang="el-G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λ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로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0.01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2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 쟁점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성능 평가의 중요성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err="1"/>
              <a:t>하이퍼</a:t>
            </a:r>
            <a:r>
              <a:rPr lang="ko-KR" altLang="en-US" dirty="0"/>
              <a:t> 매개변수 최적화나 모델 선택에서 중요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현장 설치 여부를 정할 때 중요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객관적인 성능 평가 방법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교차 검증</a:t>
            </a:r>
            <a:endParaRPr lang="en-US" altLang="ko-KR" dirty="0"/>
          </a:p>
          <a:p>
            <a:pPr lvl="2" algn="just">
              <a:lnSpc>
                <a:spcPct val="100000"/>
              </a:lnSpc>
            </a:pPr>
            <a:r>
              <a:rPr lang="ko-KR" altLang="en-US" dirty="0"/>
              <a:t>데이터를 분할하여 여러 번 반복함으로써 통계적 신뢰성을 높임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제거 조사</a:t>
            </a:r>
            <a:r>
              <a:rPr lang="en-US" altLang="ko-KR" baseline="-25000" dirty="0"/>
              <a:t>ablation study</a:t>
            </a:r>
          </a:p>
          <a:p>
            <a:pPr lvl="2" algn="just">
              <a:lnSpc>
                <a:spcPct val="10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사항이 있을 때</a:t>
            </a:r>
            <a:r>
              <a:rPr lang="en-US" altLang="ko-KR" dirty="0"/>
              <a:t>, </a:t>
            </a:r>
            <a:r>
              <a:rPr lang="ko-KR" altLang="en-US" dirty="0"/>
              <a:t>선택 사항을 하나씩 빼고 성능을 측정해봄으로써 선택 사항 각각의 기여도를 평가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2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835" y="1110488"/>
            <a:ext cx="8800935" cy="2387600"/>
          </a:xfrm>
        </p:spPr>
        <p:txBody>
          <a:bodyPr anchor="ctr">
            <a:normAutofit/>
          </a:bodyPr>
          <a:lstStyle/>
          <a:p>
            <a:r>
              <a:rPr lang="ko-KR" altLang="en-US" sz="4400" dirty="0" err="1"/>
              <a:t>컨볼루션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신경망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762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 쟁점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36712"/>
            <a:ext cx="5974509" cy="58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23" y="3511267"/>
            <a:ext cx="5433877" cy="31177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기존 </a:t>
            </a:r>
            <a:r>
              <a:rPr lang="en-US" altLang="ko-KR" sz="3600" dirty="0"/>
              <a:t>Fully Connected Network</a:t>
            </a:r>
            <a:r>
              <a:rPr lang="ko-KR" altLang="en-US" sz="3600" dirty="0"/>
              <a:t>의 문제점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7" y="1056068"/>
            <a:ext cx="5173389" cy="2827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536" y="4829147"/>
            <a:ext cx="343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픽셀만 이동해도 새로운 학습 데이터로 처리해야 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357" y="1056068"/>
            <a:ext cx="2803370" cy="21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뉴런의 수용영역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4092211" cy="5280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 smtClean="0"/>
              <a:t>뉴런들이 시야의 일부 범위 안에 있는 시각 자극에만 반응</a:t>
            </a:r>
            <a:endParaRPr lang="en-US" altLang="ko-KR" dirty="0" smtClean="0"/>
          </a:p>
          <a:p>
            <a:pPr algn="just">
              <a:lnSpc>
                <a:spcPct val="120000"/>
              </a:lnSpc>
            </a:pPr>
            <a:r>
              <a:rPr lang="ko-KR" altLang="en-US" dirty="0" smtClean="0"/>
              <a:t>뉴런의 수용영역</a:t>
            </a:r>
            <a:r>
              <a:rPr lang="en-US" altLang="ko-KR" dirty="0" smtClean="0"/>
              <a:t>(receptive field)</a:t>
            </a:r>
            <a:r>
              <a:rPr lang="ko-KR" altLang="en-US" dirty="0" smtClean="0"/>
              <a:t>들은 서로 </a:t>
            </a:r>
            <a:r>
              <a:rPr lang="ko-KR" altLang="en-US" dirty="0" err="1" smtClean="0"/>
              <a:t>겹칠수</a:t>
            </a:r>
            <a:r>
              <a:rPr lang="ko-KR" altLang="en-US" dirty="0" smtClean="0"/>
              <a:t>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겹쳐진 수용영역들이 전체 시야를 이루게 됨</a:t>
            </a:r>
            <a:endParaRPr lang="en-US" altLang="ko-KR" dirty="0" smtClean="0"/>
          </a:p>
          <a:p>
            <a:pPr algn="just">
              <a:lnSpc>
                <a:spcPct val="120000"/>
              </a:lnSpc>
            </a:pPr>
            <a:r>
              <a:rPr lang="ko-KR" altLang="en-US" dirty="0" smtClean="0"/>
              <a:t>어떤 뉴런은 수직선의 이미지에만 반응하고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뉴런은 다른 각도의 선에 반응하는 뉴런이 있을 </a:t>
            </a:r>
            <a:r>
              <a:rPr lang="ko-KR" altLang="en-US" dirty="0" err="1" smtClean="0"/>
              <a:t>뿐만아니라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뉴런은 큰 수용영역을 가져 </a:t>
            </a:r>
            <a:r>
              <a:rPr lang="ko-KR" altLang="en-US" dirty="0" err="1" smtClean="0"/>
              <a:t>저수준의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(edge, blob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조합되어 복잡한 패턴</a:t>
            </a:r>
            <a:r>
              <a:rPr lang="en-US" altLang="ko-KR" dirty="0" smtClean="0"/>
              <a:t>(texture, object)</a:t>
            </a:r>
            <a:r>
              <a:rPr lang="ko-KR" altLang="en-US" dirty="0" smtClean="0"/>
              <a:t>에 반응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129" y="6513650"/>
            <a:ext cx="1914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https://excelsior-cjh.tistory.com/180</a:t>
            </a:r>
            <a:endParaRPr lang="ko-KR" altLang="en-US" sz="900" dirty="0"/>
          </a:p>
        </p:txBody>
      </p:sp>
      <p:pic>
        <p:nvPicPr>
          <p:cNvPr id="2052" name="Picture 4" descr="https://brainconnection.brainhq.com/wp-content/uploads/2004/03/photoreceptors-f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00" y="3547438"/>
            <a:ext cx="3600000" cy="308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rainconnection.brainhq.com/wp-content/uploads/2004/03/photoreceptors-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00" y="270555"/>
            <a:ext cx="3600000" cy="30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0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패턴의 평행 이동 불변성</a:t>
            </a:r>
            <a:r>
              <a:rPr lang="en-US" altLang="ko-KR" dirty="0" smtClean="0"/>
              <a:t>(translation invariant)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우리가 보는 세상은 평행 이동으로 인해 다르게 인식되지 </a:t>
            </a:r>
            <a:r>
              <a:rPr lang="ko-KR" altLang="en-US" dirty="0" smtClean="0">
                <a:solidFill>
                  <a:srgbClr val="FF0000"/>
                </a:solidFill>
              </a:rPr>
              <a:t>않음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이미지의 오른쪽 아래 모서리에서 어떤 패턴을 학습했다면 다른 곳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왼쪽 위 모서리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에서도 이 패턴을 인식 가능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적은 수의 훈련 샘플을 사용해서 일반화 능력을 가진 표현을 학습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공간적 계층 구조 학습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우리가 보는 세상은 공간적 계층 구조를 가짐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첫 번째 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에지 같은 작은 지역 패턴 학습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두 번째 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첫 번째 층으로 구성된 더 큰 패턴 </a:t>
            </a:r>
            <a:r>
              <a:rPr lang="ko-KR" altLang="en-US" dirty="0"/>
              <a:t>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77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공간적 계층 구조 </a:t>
            </a:r>
            <a:r>
              <a:rPr lang="ko-KR" altLang="en-US" dirty="0" smtClean="0"/>
              <a:t>학습의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2050" name="Picture 2" descr="Hierarchical representation learning by a Convolutional Neural Network where the initial layer detects simple patterns like edges and gradients while higher layers detect more abstract features (Yosinski et al. 2015)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8" y="1657816"/>
            <a:ext cx="8385744" cy="40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45548" y="1127199"/>
            <a:ext cx="355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Hierarchical representation learning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0090" y="6320958"/>
            <a:ext cx="818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Shoaib</a:t>
            </a:r>
            <a:r>
              <a:rPr lang="ko-KR" altLang="en-US" sz="900" dirty="0"/>
              <a:t> </a:t>
            </a:r>
            <a:r>
              <a:rPr lang="ko-KR" altLang="en-US" sz="900" dirty="0" err="1"/>
              <a:t>Ahmed</a:t>
            </a:r>
            <a:r>
              <a:rPr lang="ko-KR" altLang="en-US" sz="900" dirty="0"/>
              <a:t> </a:t>
            </a:r>
            <a:r>
              <a:rPr lang="ko-KR" altLang="en-US" sz="900" dirty="0" err="1"/>
              <a:t>Siddiqui</a:t>
            </a:r>
            <a:r>
              <a:rPr lang="ko-KR" altLang="en-US" sz="900" dirty="0"/>
              <a:t>, </a:t>
            </a:r>
            <a:r>
              <a:rPr lang="ko-KR" altLang="en-US" sz="900" dirty="0" err="1"/>
              <a:t>et</a:t>
            </a:r>
            <a:r>
              <a:rPr lang="ko-KR" altLang="en-US" sz="900" dirty="0"/>
              <a:t>. </a:t>
            </a:r>
            <a:r>
              <a:rPr lang="ko-KR" altLang="en-US" sz="900" dirty="0" err="1"/>
              <a:t>al</a:t>
            </a:r>
            <a:r>
              <a:rPr lang="ko-KR" altLang="en-US" sz="900" dirty="0"/>
              <a:t>., "</a:t>
            </a:r>
            <a:r>
              <a:rPr lang="ko-KR" altLang="en-US" sz="900" dirty="0" err="1"/>
              <a:t>Automatic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fish</a:t>
            </a:r>
            <a:r>
              <a:rPr lang="ko-KR" altLang="en-US" sz="900" dirty="0"/>
              <a:t> </a:t>
            </a:r>
            <a:r>
              <a:rPr lang="ko-KR" altLang="en-US" sz="900" dirty="0" err="1"/>
              <a:t>species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underwater</a:t>
            </a:r>
            <a:r>
              <a:rPr lang="ko-KR" altLang="en-US" sz="900" dirty="0"/>
              <a:t> </a:t>
            </a:r>
            <a:r>
              <a:rPr lang="ko-KR" altLang="en-US" sz="900" dirty="0" err="1"/>
              <a:t>videos</a:t>
            </a:r>
            <a:r>
              <a:rPr lang="ko-KR" altLang="en-US" sz="900" dirty="0"/>
              <a:t>: </a:t>
            </a:r>
            <a:r>
              <a:rPr lang="ko-KR" altLang="en-US" sz="900" dirty="0" err="1"/>
              <a:t>exploiting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pre-trained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neural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network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models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compensate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limited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labelled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" ICES </a:t>
            </a:r>
            <a:r>
              <a:rPr lang="ko-KR" altLang="en-US" sz="900" dirty="0" err="1"/>
              <a:t>Journal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Marine</a:t>
            </a:r>
            <a:r>
              <a:rPr lang="ko-KR" altLang="en-US" sz="900" dirty="0"/>
              <a:t> </a:t>
            </a:r>
            <a:r>
              <a:rPr lang="ko-KR" altLang="en-US" sz="900" dirty="0" err="1"/>
              <a:t>Science</a:t>
            </a:r>
            <a:r>
              <a:rPr lang="ko-KR" altLang="en-US" sz="900" dirty="0"/>
              <a:t>, </a:t>
            </a:r>
            <a:r>
              <a:rPr lang="ko-KR" altLang="en-US" sz="900" dirty="0" err="1"/>
              <a:t>Volume</a:t>
            </a:r>
            <a:r>
              <a:rPr lang="ko-KR" altLang="en-US" sz="900" dirty="0"/>
              <a:t> 75, </a:t>
            </a:r>
            <a:r>
              <a:rPr lang="ko-KR" altLang="en-US" sz="900" dirty="0" err="1"/>
              <a:t>Issue</a:t>
            </a:r>
            <a:r>
              <a:rPr lang="ko-KR" altLang="en-US" sz="900" dirty="0"/>
              <a:t> 1, </a:t>
            </a:r>
            <a:r>
              <a:rPr lang="ko-KR" altLang="en-US" sz="900" dirty="0" err="1"/>
              <a:t>January</a:t>
            </a:r>
            <a:r>
              <a:rPr lang="ko-KR" altLang="en-US" sz="900" dirty="0"/>
              <a:t>/</a:t>
            </a:r>
            <a:r>
              <a:rPr lang="ko-KR" altLang="en-US" sz="900" dirty="0" err="1"/>
              <a:t>February</a:t>
            </a:r>
            <a:r>
              <a:rPr lang="ko-KR" altLang="en-US" sz="9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4550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4551907"/>
            <a:ext cx="8850201" cy="178449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ko-KR" dirty="0" smtClean="0"/>
              <a:t>Filter(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kernel):</a:t>
            </a:r>
            <a:r>
              <a:rPr lang="ko-KR" altLang="en-US" dirty="0" smtClean="0"/>
              <a:t> </a:t>
            </a:r>
            <a:r>
              <a:rPr lang="ko-KR" altLang="en-US" dirty="0"/>
              <a:t>이미지의 특징을 찾아내기 위한 공용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098" name="Picture 2" descr="합성곱 계산 절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1" y="1816579"/>
            <a:ext cx="8372475" cy="22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52129" y="1135134"/>
            <a:ext cx="8850201" cy="238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ko-KR" altLang="en-US" dirty="0" smtClean="0"/>
              <a:t>입력에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합성곱하여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Feature Map</a:t>
            </a:r>
            <a:r>
              <a:rPr lang="ko-KR" altLang="en-US" dirty="0" smtClean="0"/>
              <a:t>을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71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" y="1866558"/>
            <a:ext cx="8063880" cy="32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31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20044</TotalTime>
  <Words>889</Words>
  <Application>Microsoft Office PowerPoint</Application>
  <PresentationFormat>화면 슬라이드 쇼(4:3)</PresentationFormat>
  <Paragraphs>178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컨볼루션 신경망</vt:lpstr>
      <vt:lpstr>기존 Fully Connected Network의 문제점</vt:lpstr>
      <vt:lpstr>뉴런의 수용영역</vt:lpstr>
      <vt:lpstr>CNN 특징</vt:lpstr>
      <vt:lpstr>공간적 계층 구조 학습의 예</vt:lpstr>
      <vt:lpstr>합성곱 (Convolution)</vt:lpstr>
      <vt:lpstr>합성곱 (Convolution)</vt:lpstr>
      <vt:lpstr>2차원 합성곱</vt:lpstr>
      <vt:lpstr>Stride</vt:lpstr>
      <vt:lpstr>합성곱의 문제점</vt:lpstr>
      <vt:lpstr>패딩 (Padding)</vt:lpstr>
      <vt:lpstr>부분 연결성과 가중치 공유</vt:lpstr>
      <vt:lpstr>디지털 이미지의 채널</vt:lpstr>
      <vt:lpstr>멀티 채널 입력 데이터에 필터를 적용</vt:lpstr>
      <vt:lpstr>풀링 (Pooling)</vt:lpstr>
      <vt:lpstr>다운샘플링 전략 비교</vt:lpstr>
      <vt:lpstr>딥러닝은 특징을 학습</vt:lpstr>
      <vt:lpstr>커널과 특징맵 시각화</vt:lpstr>
      <vt:lpstr>딥러닝의 규제</vt:lpstr>
      <vt:lpstr>데이터 증대</vt:lpstr>
      <vt:lpstr>데이터 증대</vt:lpstr>
      <vt:lpstr>드롭아웃</vt:lpstr>
      <vt:lpstr>가중치 감쇠</vt:lpstr>
      <vt:lpstr>가중치 감쇠</vt:lpstr>
      <vt:lpstr>L1 규제와 L2 규제의 차이</vt:lpstr>
      <vt:lpstr>가중치 감쇠</vt:lpstr>
      <vt:lpstr>성능 평가 쟁점</vt:lpstr>
      <vt:lpstr>성능 평가 쟁점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익명</cp:lastModifiedBy>
  <cp:revision>639</cp:revision>
  <cp:lastPrinted>2016-10-13T23:42:19Z</cp:lastPrinted>
  <dcterms:created xsi:type="dcterms:W3CDTF">2016-09-30T16:23:03Z</dcterms:created>
  <dcterms:modified xsi:type="dcterms:W3CDTF">2021-06-11T08:58:15Z</dcterms:modified>
</cp:coreProperties>
</file>